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6" r:id="rId3"/>
    <p:sldId id="262" r:id="rId4"/>
    <p:sldId id="263" r:id="rId5"/>
    <p:sldId id="264" r:id="rId6"/>
    <p:sldId id="267" r:id="rId7"/>
    <p:sldId id="268" r:id="rId8"/>
    <p:sldId id="269"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992" autoAdjust="0"/>
    <p:restoredTop sz="94660"/>
  </p:normalViewPr>
  <p:slideViewPr>
    <p:cSldViewPr>
      <p:cViewPr varScale="1">
        <p:scale>
          <a:sx n="69" d="100"/>
          <a:sy n="69" d="100"/>
        </p:scale>
        <p:origin x="193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F70FF6-081E-41BD-844F-CC2EB883B79F}" type="datetimeFigureOut">
              <a:rPr lang="en-US" smtClean="0"/>
              <a:t>8/15/2017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D96EA-D6D7-4B61-B83F-7B773D53BCDD}" type="slidenum">
              <a:rPr lang="en-US" smtClean="0"/>
              <a:t>‹#›</a:t>
            </a:fld>
            <a:endParaRPr lang="en-US"/>
          </a:p>
        </p:txBody>
      </p:sp>
    </p:spTree>
    <p:extLst>
      <p:ext uri="{BB962C8B-B14F-4D97-AF65-F5344CB8AC3E}">
        <p14:creationId xmlns:p14="http://schemas.microsoft.com/office/powerpoint/2010/main" val="422002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D96EA-D6D7-4B61-B83F-7B773D53BCDD}" type="slidenum">
              <a:rPr lang="en-US" smtClean="0"/>
              <a:t>1</a:t>
            </a:fld>
            <a:endParaRPr lang="en-US"/>
          </a:p>
        </p:txBody>
      </p:sp>
    </p:spTree>
    <p:extLst>
      <p:ext uri="{BB962C8B-B14F-4D97-AF65-F5344CB8AC3E}">
        <p14:creationId xmlns:p14="http://schemas.microsoft.com/office/powerpoint/2010/main" val="358739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837EFE5-97F2-4023-9520-D780708F5E2E}" type="datetimeFigureOut">
              <a:rPr lang="en-US" smtClean="0"/>
              <a:t>8/15/2017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88DEE3-4B7E-4BBA-B877-F30C928D8CB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37EFE5-97F2-4023-9520-D780708F5E2E}"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8DEE3-4B7E-4BBA-B877-F30C928D8C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B88DEE3-4B7E-4BBA-B877-F30C928D8CB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37EFE5-97F2-4023-9520-D780708F5E2E}"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837EFE5-97F2-4023-9520-D780708F5E2E}"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B88DEE3-4B7E-4BBA-B877-F30C928D8CB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837EFE5-97F2-4023-9520-D780708F5E2E}" type="datetimeFigureOut">
              <a:rPr lang="en-US" smtClean="0"/>
              <a:t>8/15/2017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88DEE3-4B7E-4BBA-B877-F30C928D8CB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837EFE5-97F2-4023-9520-D780708F5E2E}"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8DEE3-4B7E-4BBA-B877-F30C928D8CB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837EFE5-97F2-4023-9520-D780708F5E2E}" type="datetimeFigureOut">
              <a:rPr lang="en-US" smtClean="0"/>
              <a:t>8/15/2017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B88DEE3-4B7E-4BBA-B877-F30C928D8CB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37EFE5-97F2-4023-9520-D780708F5E2E}" type="datetimeFigureOut">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B88DEE3-4B7E-4BBA-B877-F30C928D8C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837EFE5-97F2-4023-9520-D780708F5E2E}" type="datetimeFigureOut">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B88DEE3-4B7E-4BBA-B877-F30C928D8C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B88DEE3-4B7E-4BBA-B877-F30C928D8CB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837EFE5-97F2-4023-9520-D780708F5E2E}" type="datetimeFigureOut">
              <a:rPr lang="en-US" smtClean="0"/>
              <a:t>8/15/2017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B88DEE3-4B7E-4BBA-B877-F30C928D8CB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837EFE5-97F2-4023-9520-D780708F5E2E}" type="datetimeFigureOut">
              <a:rPr lang="en-US" smtClean="0"/>
              <a:t>8/15/2017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837EFE5-97F2-4023-9520-D780708F5E2E}" type="datetimeFigureOut">
              <a:rPr lang="en-US" smtClean="0"/>
              <a:t>8/15/2017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B88DEE3-4B7E-4BBA-B877-F30C928D8CB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runyonfifthgrade.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latin typeface="KBPush" pitchFamily="2" charset="0"/>
                <a:ea typeface="KBPush" pitchFamily="2" charset="0"/>
              </a:rPr>
              <a:t>Welcome to 5</a:t>
            </a:r>
            <a:r>
              <a:rPr lang="en-US" sz="6000" b="1" baseline="30000" dirty="0" smtClean="0">
                <a:latin typeface="KBPush" pitchFamily="2" charset="0"/>
                <a:ea typeface="KBPush" pitchFamily="2" charset="0"/>
              </a:rPr>
              <a:t>th</a:t>
            </a:r>
            <a:r>
              <a:rPr lang="en-US" sz="6000" b="1" dirty="0" smtClean="0">
                <a:latin typeface="KBPush" pitchFamily="2" charset="0"/>
                <a:ea typeface="KBPush" pitchFamily="2" charset="0"/>
              </a:rPr>
              <a:t> grade! </a:t>
            </a:r>
            <a:endParaRPr lang="en-US" sz="6000" b="1" dirty="0">
              <a:latin typeface="KBPush" pitchFamily="2" charset="0"/>
              <a:ea typeface="KBPush" pitchFamily="2" charset="0"/>
            </a:endParaRPr>
          </a:p>
        </p:txBody>
      </p:sp>
      <p:pic>
        <p:nvPicPr>
          <p:cNvPr id="2052" name="Picture 4" descr="http://4.bp.blogspot.com/_xS_51BVPg6s/SLf_c2fLqvI/AAAAAAAADfo/it-4i4zcC90/s320/back_to_school_clipar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4415" y="2743200"/>
            <a:ext cx="2235170" cy="233886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2400" y="4267200"/>
            <a:ext cx="3302015" cy="923330"/>
          </a:xfrm>
          <a:prstGeom prst="rect">
            <a:avLst/>
          </a:prstGeom>
          <a:noFill/>
        </p:spPr>
        <p:txBody>
          <a:bodyPr wrap="square" rtlCol="0">
            <a:spAutoFit/>
          </a:bodyPr>
          <a:lstStyle/>
          <a:p>
            <a:r>
              <a:rPr lang="en-US" b="1" dirty="0"/>
              <a:t>Before you </a:t>
            </a:r>
            <a:r>
              <a:rPr lang="en-US" b="1" dirty="0" smtClean="0"/>
              <a:t>leave, make sure to turn in: </a:t>
            </a:r>
            <a:endParaRPr lang="en-US" dirty="0"/>
          </a:p>
          <a:p>
            <a:r>
              <a:rPr lang="en-US" dirty="0" smtClean="0"/>
              <a:t>Forms needed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2639200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get down to business! </a:t>
            </a:r>
            <a:endParaRPr lang="en-US" dirty="0"/>
          </a:p>
        </p:txBody>
      </p:sp>
      <p:sp>
        <p:nvSpPr>
          <p:cNvPr id="3" name="Content Placeholder 2"/>
          <p:cNvSpPr>
            <a:spLocks noGrp="1"/>
          </p:cNvSpPr>
          <p:nvPr>
            <p:ph sz="quarter" idx="1"/>
          </p:nvPr>
        </p:nvSpPr>
        <p:spPr/>
        <p:txBody>
          <a:bodyPr>
            <a:normAutofit/>
          </a:bodyPr>
          <a:lstStyle/>
          <a:p>
            <a:r>
              <a:rPr lang="en-US" dirty="0" smtClean="0"/>
              <a:t>Paperwork: Please grab </a:t>
            </a:r>
            <a:r>
              <a:rPr lang="en-US" dirty="0" smtClean="0"/>
              <a:t>the folder with your child’s name on it:</a:t>
            </a:r>
          </a:p>
          <a:p>
            <a:r>
              <a:rPr lang="en-US" dirty="0" smtClean="0"/>
              <a:t>Fill out all of the paperwork on the right hand side. Please check carefully to make sure you fill out the front and back if applicable. </a:t>
            </a:r>
          </a:p>
          <a:p>
            <a:endParaRPr lang="en-US" dirty="0"/>
          </a:p>
          <a:p>
            <a:pPr marL="0" indent="0">
              <a:buNone/>
            </a:pPr>
            <a:r>
              <a:rPr lang="en-US" dirty="0"/>
              <a:t>	</a:t>
            </a:r>
            <a:endParaRPr lang="en-US" dirty="0"/>
          </a:p>
          <a:p>
            <a:r>
              <a:rPr lang="en-US" dirty="0" smtClean="0"/>
              <a:t>Please </a:t>
            </a:r>
            <a:r>
              <a:rPr lang="en-US" dirty="0" smtClean="0"/>
              <a:t>take the </a:t>
            </a:r>
            <a:r>
              <a:rPr lang="en-US" dirty="0" smtClean="0"/>
              <a:t>papers on the left side of the folder (and the folder) home with you! </a:t>
            </a:r>
            <a:r>
              <a:rPr lang="en-US" dirty="0" smtClean="0">
                <a:sym typeface="Wingdings" panose="05000000000000000000" pitchFamily="2" charset="2"/>
              </a:rPr>
              <a:t></a:t>
            </a:r>
            <a:r>
              <a:rPr lang="en-US" dirty="0" smtClean="0"/>
              <a:t> </a:t>
            </a:r>
            <a:endParaRPr lang="en-US" dirty="0"/>
          </a:p>
        </p:txBody>
      </p:sp>
    </p:spTree>
    <p:extLst>
      <p:ext uri="{BB962C8B-B14F-4D97-AF65-F5344CB8AC3E}">
        <p14:creationId xmlns:p14="http://schemas.microsoft.com/office/powerpoint/2010/main" val="2009167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KBDabble" panose="02000603000000000000" pitchFamily="2" charset="0"/>
                <a:ea typeface="KBDabble" panose="02000603000000000000" pitchFamily="2" charset="0"/>
              </a:rPr>
              <a:t>A little bit about </a:t>
            </a:r>
            <a:r>
              <a:rPr lang="en-US" b="1" dirty="0" smtClean="0">
                <a:latin typeface="KBDabble" panose="02000603000000000000" pitchFamily="2" charset="0"/>
                <a:ea typeface="KBDabble" panose="02000603000000000000" pitchFamily="2" charset="0"/>
              </a:rPr>
              <a:t>Ms</a:t>
            </a:r>
            <a:r>
              <a:rPr lang="en-US" b="1" dirty="0" smtClean="0">
                <a:latin typeface="KBDabble" panose="02000603000000000000" pitchFamily="2" charset="0"/>
                <a:ea typeface="KBDabble" panose="02000603000000000000" pitchFamily="2" charset="0"/>
              </a:rPr>
              <a:t>. </a:t>
            </a:r>
            <a:r>
              <a:rPr lang="en-US" b="1" dirty="0" smtClean="0">
                <a:latin typeface="KBDabble" panose="02000603000000000000" pitchFamily="2" charset="0"/>
                <a:ea typeface="KBDabble" panose="02000603000000000000" pitchFamily="2" charset="0"/>
              </a:rPr>
              <a:t>Runyon</a:t>
            </a:r>
            <a:r>
              <a:rPr lang="en-US" b="1" dirty="0" smtClean="0">
                <a:latin typeface="KBDabble" panose="02000603000000000000" pitchFamily="2" charset="0"/>
                <a:ea typeface="KBDabble" panose="02000603000000000000" pitchFamily="2" charset="0"/>
              </a:rPr>
              <a:t> </a:t>
            </a:r>
            <a:endParaRPr lang="en-US" b="1" dirty="0">
              <a:latin typeface="KBDabble" panose="02000603000000000000" pitchFamily="2" charset="0"/>
              <a:ea typeface="KBDabble" panose="02000603000000000000" pitchFamily="2" charset="0"/>
            </a:endParaRPr>
          </a:p>
        </p:txBody>
      </p:sp>
      <p:sp>
        <p:nvSpPr>
          <p:cNvPr id="3" name="Content Placeholder 2"/>
          <p:cNvSpPr>
            <a:spLocks noGrp="1"/>
          </p:cNvSpPr>
          <p:nvPr>
            <p:ph sz="quarter" idx="1"/>
          </p:nvPr>
        </p:nvSpPr>
        <p:spPr>
          <a:xfrm>
            <a:off x="152400" y="1520593"/>
            <a:ext cx="8503920" cy="4873752"/>
          </a:xfrm>
        </p:spPr>
        <p:txBody>
          <a:bodyPr>
            <a:noAutofit/>
          </a:bodyPr>
          <a:lstStyle/>
          <a:p>
            <a:r>
              <a:rPr lang="en-US" sz="2000" dirty="0" smtClean="0"/>
              <a:t>I was born and raised in Maryland and </a:t>
            </a:r>
            <a:r>
              <a:rPr lang="en-US" sz="2000" dirty="0"/>
              <a:t>g</a:t>
            </a:r>
            <a:r>
              <a:rPr lang="en-US" sz="2000" dirty="0" smtClean="0"/>
              <a:t>raduated </a:t>
            </a:r>
            <a:r>
              <a:rPr lang="en-US" sz="2000" dirty="0" smtClean="0"/>
              <a:t>with my degree in Elementary Education from the </a:t>
            </a:r>
            <a:r>
              <a:rPr lang="en-US" sz="2000" dirty="0" smtClean="0"/>
              <a:t>Auburn University (War Eagle!).</a:t>
            </a:r>
            <a:endParaRPr lang="en-US" sz="2000" dirty="0" smtClean="0"/>
          </a:p>
          <a:p>
            <a:pPr marL="0" indent="0">
              <a:buNone/>
            </a:pPr>
            <a:endParaRPr lang="en-US" sz="2000" dirty="0" smtClean="0"/>
          </a:p>
          <a:p>
            <a:r>
              <a:rPr lang="en-US" sz="2000" dirty="0" smtClean="0"/>
              <a:t>This </a:t>
            </a:r>
            <a:r>
              <a:rPr lang="en-US" sz="2000" dirty="0"/>
              <a:t>is my </a:t>
            </a:r>
            <a:r>
              <a:rPr lang="en-US" sz="2000" dirty="0" smtClean="0"/>
              <a:t>fifth year teaching and second year teaching 5</a:t>
            </a:r>
            <a:r>
              <a:rPr lang="en-US" sz="2000" baseline="30000" dirty="0" smtClean="0"/>
              <a:t>th</a:t>
            </a:r>
            <a:r>
              <a:rPr lang="en-US" sz="2000" dirty="0" smtClean="0"/>
              <a:t> grade!</a:t>
            </a:r>
          </a:p>
          <a:p>
            <a:endParaRPr lang="en-US" sz="2000" dirty="0"/>
          </a:p>
          <a:p>
            <a:r>
              <a:rPr lang="en-US" sz="2000" dirty="0" smtClean="0"/>
              <a:t> My </a:t>
            </a:r>
            <a:r>
              <a:rPr lang="en-US" sz="2000" dirty="0"/>
              <a:t>family is very musically </a:t>
            </a:r>
            <a:r>
              <a:rPr lang="en-US" sz="2000" dirty="0" smtClean="0"/>
              <a:t>inclined—we </a:t>
            </a:r>
            <a:r>
              <a:rPr lang="en-US" sz="2000" dirty="0"/>
              <a:t>all </a:t>
            </a:r>
            <a:r>
              <a:rPr lang="en-US" sz="2000" dirty="0" smtClean="0"/>
              <a:t>play </a:t>
            </a:r>
            <a:r>
              <a:rPr lang="en-US" sz="2000" dirty="0"/>
              <a:t>an instrument! </a:t>
            </a:r>
          </a:p>
          <a:p>
            <a:pPr marL="0" indent="0">
              <a:buNone/>
            </a:pPr>
            <a:endParaRPr lang="en-US" sz="2000" dirty="0"/>
          </a:p>
          <a:p>
            <a:r>
              <a:rPr lang="en-US" sz="2000" dirty="0"/>
              <a:t>I love </a:t>
            </a:r>
            <a:r>
              <a:rPr lang="en-US" sz="2000" dirty="0" smtClean="0"/>
              <a:t>sports—playing</a:t>
            </a:r>
            <a:r>
              <a:rPr lang="en-US" sz="2000" dirty="0"/>
              <a:t>, watching, anything! </a:t>
            </a:r>
            <a:r>
              <a:rPr lang="en-US" sz="2000" dirty="0" smtClean="0">
                <a:sym typeface="Wingdings" panose="05000000000000000000" pitchFamily="2" charset="2"/>
              </a:rPr>
              <a:t></a:t>
            </a:r>
            <a:br>
              <a:rPr lang="en-US" sz="2000" dirty="0" smtClean="0">
                <a:sym typeface="Wingdings" panose="05000000000000000000" pitchFamily="2" charset="2"/>
              </a:rPr>
            </a:br>
            <a:endParaRPr lang="en-US" sz="2000" dirty="0"/>
          </a:p>
          <a:p>
            <a:r>
              <a:rPr lang="en-US" sz="2000" dirty="0"/>
              <a:t>I have a dog named </a:t>
            </a:r>
            <a:r>
              <a:rPr lang="en-US" sz="2000" dirty="0" smtClean="0"/>
              <a:t>Samson</a:t>
            </a:r>
            <a:r>
              <a:rPr lang="en-US" sz="2000" dirty="0"/>
              <a:t> </a:t>
            </a:r>
            <a:r>
              <a:rPr lang="en-US" sz="2000" dirty="0" smtClean="0"/>
              <a:t>who is absolutely perfect! &lt;3</a:t>
            </a:r>
          </a:p>
          <a:p>
            <a:pPr marL="0" indent="0">
              <a:buNone/>
            </a:pPr>
            <a:endParaRPr lang="en-US" sz="2000" dirty="0" smtClean="0">
              <a:sym typeface="Wingdings" pitchFamily="2" charset="2"/>
            </a:endParaRPr>
          </a:p>
          <a:p>
            <a:r>
              <a:rPr lang="en-US" sz="2000" dirty="0" smtClean="0">
                <a:sym typeface="Wingdings" pitchFamily="2" charset="2"/>
              </a:rPr>
              <a:t>This year I am excited to join our </a:t>
            </a:r>
            <a:r>
              <a:rPr lang="en-US" sz="2000" dirty="0" smtClean="0">
                <a:sym typeface="Wingdings" pitchFamily="2" charset="2"/>
              </a:rPr>
              <a:t>wonderful </a:t>
            </a:r>
            <a:r>
              <a:rPr lang="en-US" sz="2000" dirty="0" smtClean="0">
                <a:sym typeface="Wingdings" pitchFamily="2" charset="2"/>
              </a:rPr>
              <a:t>5</a:t>
            </a:r>
            <a:r>
              <a:rPr lang="en-US" sz="2000" baseline="30000" dirty="0" smtClean="0">
                <a:sym typeface="Wingdings" pitchFamily="2" charset="2"/>
              </a:rPr>
              <a:t>th</a:t>
            </a:r>
            <a:r>
              <a:rPr lang="en-US" sz="2000" dirty="0" smtClean="0">
                <a:sym typeface="Wingdings" pitchFamily="2" charset="2"/>
              </a:rPr>
              <a:t> grade team here at Edison!</a:t>
            </a:r>
            <a:endParaRPr lang="en-US" sz="2000" dirty="0"/>
          </a:p>
        </p:txBody>
      </p:sp>
    </p:spTree>
    <p:extLst>
      <p:ext uri="{BB962C8B-B14F-4D97-AF65-F5344CB8AC3E}">
        <p14:creationId xmlns:p14="http://schemas.microsoft.com/office/powerpoint/2010/main" val="2509804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latin typeface="KBDabble" panose="02000603000000000000" pitchFamily="2" charset="0"/>
                <a:ea typeface="KBDabble" panose="02000603000000000000" pitchFamily="2" charset="0"/>
              </a:rPr>
              <a:t>Homework Expectations</a:t>
            </a:r>
          </a:p>
        </p:txBody>
      </p:sp>
      <p:sp>
        <p:nvSpPr>
          <p:cNvPr id="5" name="Content Placeholder 4"/>
          <p:cNvSpPr>
            <a:spLocks noGrp="1"/>
          </p:cNvSpPr>
          <p:nvPr>
            <p:ph sz="quarter" idx="1"/>
          </p:nvPr>
        </p:nvSpPr>
        <p:spPr>
          <a:xfrm>
            <a:off x="301752" y="1527048"/>
            <a:ext cx="8503920" cy="4721352"/>
          </a:xfrm>
        </p:spPr>
        <p:txBody>
          <a:bodyPr>
            <a:normAutofit fontScale="92500" lnSpcReduction="20000"/>
          </a:bodyPr>
          <a:lstStyle/>
          <a:p>
            <a:pPr lvl="1"/>
            <a:endParaRPr lang="en-US" sz="200" dirty="0"/>
          </a:p>
          <a:p>
            <a:pPr marL="285750" indent="-285750">
              <a:buFont typeface="Arial" pitchFamily="34" charset="0"/>
              <a:buChar char="•"/>
            </a:pPr>
            <a:r>
              <a:rPr lang="en-US" sz="2400" dirty="0" smtClean="0"/>
              <a:t>HOMEWORK</a:t>
            </a:r>
            <a:endParaRPr lang="en-US" sz="2400" dirty="0"/>
          </a:p>
          <a:p>
            <a:pPr marL="1200150" lvl="2" indent="-285750">
              <a:buFont typeface="Arial" pitchFamily="34" charset="0"/>
              <a:buChar char="•"/>
            </a:pPr>
            <a:r>
              <a:rPr lang="en-US" sz="2400" dirty="0"/>
              <a:t>30 minutes of reading </a:t>
            </a:r>
            <a:r>
              <a:rPr lang="en-US" sz="2400" dirty="0" smtClean="0"/>
              <a:t>every night</a:t>
            </a:r>
          </a:p>
          <a:p>
            <a:pPr marL="1474470" lvl="3" indent="-285750">
              <a:buFont typeface="Arial" pitchFamily="34" charset="0"/>
              <a:buChar char="•"/>
            </a:pPr>
            <a:r>
              <a:rPr lang="en-US" sz="2400" dirty="0" smtClean="0"/>
              <a:t> needs parent signature</a:t>
            </a:r>
            <a:endParaRPr lang="en-US" sz="2400" dirty="0"/>
          </a:p>
          <a:p>
            <a:pPr marL="1200150" lvl="2" indent="-285750">
              <a:buFont typeface="Arial" pitchFamily="34" charset="0"/>
              <a:buChar char="•"/>
            </a:pPr>
            <a:r>
              <a:rPr lang="en-US" sz="2400" dirty="0"/>
              <a:t>Math </a:t>
            </a:r>
            <a:r>
              <a:rPr lang="en-US" sz="2400" dirty="0" smtClean="0"/>
              <a:t>practice as assigned by teacher</a:t>
            </a:r>
            <a:endParaRPr lang="en-US" sz="2400" dirty="0"/>
          </a:p>
          <a:p>
            <a:pPr marL="1200150" lvl="2" indent="-285750">
              <a:buFont typeface="Arial" pitchFamily="34" charset="0"/>
              <a:buChar char="•"/>
            </a:pPr>
            <a:r>
              <a:rPr lang="en-US" sz="2400" dirty="0" smtClean="0"/>
              <a:t>Choice </a:t>
            </a:r>
          </a:p>
          <a:p>
            <a:pPr marL="1200150" lvl="2" indent="-285750">
              <a:buFont typeface="Arial" pitchFamily="34" charset="0"/>
              <a:buChar char="•"/>
            </a:pPr>
            <a:r>
              <a:rPr lang="en-US" sz="2400" dirty="0" smtClean="0"/>
              <a:t>Students who turn in 100% of their </a:t>
            </a:r>
            <a:r>
              <a:rPr lang="en-US" sz="2400" dirty="0" err="1" smtClean="0"/>
              <a:t>hw</a:t>
            </a:r>
            <a:r>
              <a:rPr lang="en-US" sz="2400" dirty="0" smtClean="0"/>
              <a:t> will be recognized in our monthly homework club!</a:t>
            </a:r>
          </a:p>
          <a:p>
            <a:pPr marL="1200150" lvl="2" indent="-285750">
              <a:buFont typeface="Arial" pitchFamily="34" charset="0"/>
              <a:buChar char="•"/>
            </a:pPr>
            <a:r>
              <a:rPr lang="en-US" sz="2400" dirty="0" smtClean="0"/>
              <a:t>Friday Fun: 5</a:t>
            </a:r>
            <a:r>
              <a:rPr lang="en-US" sz="2400" baseline="30000" dirty="0" smtClean="0"/>
              <a:t>th</a:t>
            </a:r>
            <a:r>
              <a:rPr lang="en-US" sz="2400" dirty="0" smtClean="0"/>
              <a:t> graders who have incomplete assignments will work on it during this time </a:t>
            </a:r>
          </a:p>
          <a:p>
            <a:pPr marL="1200150" lvl="2" indent="-285750">
              <a:buFont typeface="Arial" pitchFamily="34" charset="0"/>
              <a:buChar char="•"/>
            </a:pPr>
            <a:endParaRPr lang="en-US" dirty="0"/>
          </a:p>
          <a:p>
            <a:pPr marL="285750" indent="-285750">
              <a:buFont typeface="Arial" pitchFamily="34" charset="0"/>
              <a:buChar char="•"/>
            </a:pPr>
            <a:r>
              <a:rPr lang="en-US" sz="2600" dirty="0" smtClean="0"/>
              <a:t>Absent </a:t>
            </a:r>
            <a:r>
              <a:rPr lang="en-US" sz="2600" dirty="0"/>
              <a:t>Work</a:t>
            </a:r>
          </a:p>
          <a:p>
            <a:pPr lvl="1"/>
            <a:r>
              <a:rPr lang="en-US" dirty="0"/>
              <a:t>When students are absent, they will have </a:t>
            </a:r>
            <a:r>
              <a:rPr lang="en-US" dirty="0" smtClean="0"/>
              <a:t>a </a:t>
            </a:r>
            <a:r>
              <a:rPr lang="en-US" dirty="0"/>
              <a:t>clipboard on their desk with that day’s work. Students are required to make up the missed work by the end of the week. </a:t>
            </a:r>
          </a:p>
          <a:p>
            <a:pPr marL="285750" indent="-285750">
              <a:buFont typeface="Arial" pitchFamily="34" charset="0"/>
              <a:buChar char="•"/>
            </a:pPr>
            <a:endParaRPr lang="en-US" sz="2400" dirty="0"/>
          </a:p>
          <a:p>
            <a:pPr marL="0" indent="0">
              <a:buNone/>
            </a:pPr>
            <a:endParaRPr lang="en-US" dirty="0"/>
          </a:p>
        </p:txBody>
      </p:sp>
    </p:spTree>
    <p:extLst>
      <p:ext uri="{BB962C8B-B14F-4D97-AF65-F5344CB8AC3E}">
        <p14:creationId xmlns:p14="http://schemas.microsoft.com/office/powerpoint/2010/main" val="1958686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KBDabble" panose="02000603000000000000" pitchFamily="2" charset="0"/>
                <a:ea typeface="KBDabble" panose="02000603000000000000" pitchFamily="2" charset="0"/>
              </a:rPr>
              <a:t>Classroom Volunteers</a:t>
            </a:r>
            <a:endParaRPr lang="en-US" dirty="0"/>
          </a:p>
        </p:txBody>
      </p:sp>
      <p:sp>
        <p:nvSpPr>
          <p:cNvPr id="3" name="Content Placeholder 2"/>
          <p:cNvSpPr>
            <a:spLocks noGrp="1"/>
          </p:cNvSpPr>
          <p:nvPr>
            <p:ph sz="quarter" idx="1"/>
          </p:nvPr>
        </p:nvSpPr>
        <p:spPr/>
        <p:txBody>
          <a:bodyPr>
            <a:normAutofit fontScale="92500"/>
          </a:bodyPr>
          <a:lstStyle/>
          <a:p>
            <a:r>
              <a:rPr lang="en-US" dirty="0" smtClean="0"/>
              <a:t>Are you interested in helping out at Edison?? </a:t>
            </a:r>
          </a:p>
          <a:p>
            <a:pPr lvl="1"/>
            <a:r>
              <a:rPr lang="en-US" dirty="0" smtClean="0"/>
              <a:t>Please access the volunteer application at bit.ly/</a:t>
            </a:r>
            <a:r>
              <a:rPr lang="en-US" dirty="0" err="1" smtClean="0"/>
              <a:t>edisonvolunteer</a:t>
            </a:r>
            <a:endParaRPr lang="en-US" dirty="0"/>
          </a:p>
          <a:p>
            <a:pPr marL="274320" lvl="1" indent="0">
              <a:buNone/>
            </a:pPr>
            <a:r>
              <a:rPr lang="en-US" dirty="0"/>
              <a:t>	</a:t>
            </a:r>
            <a:r>
              <a:rPr lang="en-US" dirty="0" smtClean="0"/>
              <a:t>*You can find this link on our classroom websites*</a:t>
            </a:r>
          </a:p>
          <a:p>
            <a:pPr lvl="1"/>
            <a:endParaRPr lang="en-US" dirty="0" smtClean="0"/>
          </a:p>
          <a:p>
            <a:pPr lvl="1"/>
            <a:r>
              <a:rPr lang="en-US" dirty="0" smtClean="0"/>
              <a:t>We would love for you to join us on field trips! </a:t>
            </a:r>
          </a:p>
          <a:p>
            <a:pPr lvl="2"/>
            <a:r>
              <a:rPr lang="en-US" dirty="0" smtClean="0"/>
              <a:t>Must have a volunteer form turned into the office in order to join us </a:t>
            </a:r>
          </a:p>
          <a:p>
            <a:pPr marL="594360" lvl="2" indent="0">
              <a:buNone/>
            </a:pPr>
            <a:endParaRPr lang="en-US" dirty="0" smtClean="0"/>
          </a:p>
          <a:p>
            <a:pPr lvl="1"/>
            <a:r>
              <a:rPr lang="en-US" dirty="0" smtClean="0"/>
              <a:t>If you are interested in </a:t>
            </a:r>
            <a:r>
              <a:rPr lang="en-US" b="1" dirty="0" smtClean="0"/>
              <a:t>volunteering in the classroom</a:t>
            </a:r>
            <a:r>
              <a:rPr lang="en-US" dirty="0" smtClean="0"/>
              <a:t>, please complete the Sign Up Genius on my classroom website</a:t>
            </a:r>
          </a:p>
          <a:p>
            <a:pPr marL="1143000" lvl="4" indent="0">
              <a:buNone/>
            </a:pPr>
            <a:r>
              <a:rPr lang="en-US" dirty="0" smtClean="0"/>
              <a:t>Bit.ly/5thvolunteer</a:t>
            </a:r>
            <a:endParaRPr lang="en-US" dirty="0"/>
          </a:p>
          <a:p>
            <a:pPr lvl="1"/>
            <a:r>
              <a:rPr lang="en-US" dirty="0" smtClean="0"/>
              <a:t>Fall Fest! We would love your help with our annual Fall Festival </a:t>
            </a:r>
            <a:r>
              <a:rPr lang="en-US" dirty="0" smtClean="0">
                <a:sym typeface="Wingdings" panose="05000000000000000000" pitchFamily="2" charset="2"/>
              </a:rPr>
              <a:t></a:t>
            </a:r>
          </a:p>
          <a:p>
            <a:pPr lvl="2"/>
            <a:r>
              <a:rPr lang="en-US" dirty="0" smtClean="0">
                <a:sym typeface="Wingdings" panose="05000000000000000000" pitchFamily="2" charset="2"/>
              </a:rPr>
              <a:t>Keep an eye out for information in September</a:t>
            </a:r>
            <a:endParaRPr lang="en-US" dirty="0"/>
          </a:p>
        </p:txBody>
      </p:sp>
    </p:spTree>
    <p:extLst>
      <p:ext uri="{BB962C8B-B14F-4D97-AF65-F5344CB8AC3E}">
        <p14:creationId xmlns:p14="http://schemas.microsoft.com/office/powerpoint/2010/main" val="4254314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t>
            </a:r>
            <a:endParaRPr lang="en-US" dirty="0"/>
          </a:p>
        </p:txBody>
      </p:sp>
      <p:sp>
        <p:nvSpPr>
          <p:cNvPr id="3" name="Content Placeholder 2"/>
          <p:cNvSpPr>
            <a:spLocks noGrp="1"/>
          </p:cNvSpPr>
          <p:nvPr>
            <p:ph sz="quarter" idx="1"/>
          </p:nvPr>
        </p:nvSpPr>
        <p:spPr/>
        <p:txBody>
          <a:bodyPr/>
          <a:lstStyle/>
          <a:p>
            <a:r>
              <a:rPr lang="en-US" dirty="0" smtClean="0"/>
              <a:t>Yay! We have brand new Chromebooks for student use!	</a:t>
            </a:r>
          </a:p>
          <a:p>
            <a:pPr lvl="1"/>
            <a:r>
              <a:rPr lang="en-US" dirty="0" smtClean="0"/>
              <a:t>Each student is assigned to a Chromebook to use throughout the year </a:t>
            </a:r>
          </a:p>
          <a:p>
            <a:pPr lvl="2"/>
            <a:r>
              <a:rPr lang="en-US" dirty="0" smtClean="0"/>
              <a:t> Needs to be handled with care </a:t>
            </a:r>
          </a:p>
          <a:p>
            <a:pPr lvl="2"/>
            <a:r>
              <a:rPr lang="en-US" dirty="0" smtClean="0"/>
              <a:t>Contract</a:t>
            </a:r>
          </a:p>
          <a:p>
            <a:pPr lvl="2"/>
            <a:r>
              <a:rPr lang="en-US" dirty="0" smtClean="0"/>
              <a:t>3 strike policy </a:t>
            </a:r>
            <a:endParaRPr lang="en-US" dirty="0"/>
          </a:p>
          <a:p>
            <a:pPr lvl="2"/>
            <a:r>
              <a:rPr lang="en-US" dirty="0" smtClean="0"/>
              <a:t>Technology loss – Students will complete work with paper/pencil and still be held to the same standard for research and projects</a:t>
            </a:r>
          </a:p>
          <a:p>
            <a:pPr marL="594360" lvl="2" indent="0">
              <a:buNone/>
            </a:pPr>
            <a:endParaRPr lang="en-US" dirty="0" smtClean="0"/>
          </a:p>
          <a:p>
            <a:pPr marL="594360" lvl="2" indent="0">
              <a:buNone/>
            </a:pPr>
            <a:r>
              <a:rPr lang="en-US" dirty="0" smtClean="0"/>
              <a:t>The parent/student contract is in the folder to be signed by you. We will fill out the bar code in class once this form is returned.</a:t>
            </a:r>
            <a:endParaRPr lang="en-US" dirty="0" smtClean="0"/>
          </a:p>
        </p:txBody>
      </p:sp>
    </p:spTree>
    <p:extLst>
      <p:ext uri="{BB962C8B-B14F-4D97-AF65-F5344CB8AC3E}">
        <p14:creationId xmlns:p14="http://schemas.microsoft.com/office/powerpoint/2010/main" val="3759601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Personalized Learning</a:t>
            </a:r>
            <a:endParaRPr lang="en-US" dirty="0"/>
          </a:p>
        </p:txBody>
      </p:sp>
      <p:sp>
        <p:nvSpPr>
          <p:cNvPr id="3" name="Content Placeholder 2"/>
          <p:cNvSpPr>
            <a:spLocks noGrp="1"/>
          </p:cNvSpPr>
          <p:nvPr>
            <p:ph sz="quarter" idx="1"/>
          </p:nvPr>
        </p:nvSpPr>
        <p:spPr/>
        <p:txBody>
          <a:bodyPr/>
          <a:lstStyle/>
          <a:p>
            <a:r>
              <a:rPr lang="en-US" dirty="0" smtClean="0"/>
              <a:t>Flexible Seating </a:t>
            </a:r>
          </a:p>
          <a:p>
            <a:pPr lvl="1"/>
            <a:r>
              <a:rPr lang="en-US" dirty="0" smtClean="0"/>
              <a:t>Expectations </a:t>
            </a:r>
          </a:p>
          <a:p>
            <a:pPr lvl="1"/>
            <a:r>
              <a:rPr lang="en-US" dirty="0" smtClean="0"/>
              <a:t>Contract</a:t>
            </a:r>
          </a:p>
          <a:p>
            <a:r>
              <a:rPr lang="en-US" dirty="0" smtClean="0"/>
              <a:t>Project Based Learning </a:t>
            </a:r>
          </a:p>
          <a:p>
            <a:pPr lvl="1"/>
            <a:r>
              <a:rPr lang="en-US" dirty="0" smtClean="0"/>
              <a:t>What does it look like? </a:t>
            </a:r>
          </a:p>
          <a:p>
            <a:pPr lvl="1"/>
            <a:r>
              <a:rPr lang="en-US" dirty="0" smtClean="0"/>
              <a:t>What does that mean for families? </a:t>
            </a:r>
          </a:p>
          <a:p>
            <a:pPr lvl="2"/>
            <a:r>
              <a:rPr lang="en-US" dirty="0" smtClean="0"/>
              <a:t>More community involvement, discussions, and sharing about our learning </a:t>
            </a:r>
          </a:p>
          <a:p>
            <a:pPr lvl="2"/>
            <a:r>
              <a:rPr lang="en-US" dirty="0" smtClean="0"/>
              <a:t>Homework may look like more research or constructing vs. worksheet or task</a:t>
            </a:r>
            <a:endParaRPr lang="en-US" dirty="0"/>
          </a:p>
        </p:txBody>
      </p:sp>
    </p:spTree>
    <p:extLst>
      <p:ext uri="{BB962C8B-B14F-4D97-AF65-F5344CB8AC3E}">
        <p14:creationId xmlns:p14="http://schemas.microsoft.com/office/powerpoint/2010/main" val="1547098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Visits </a:t>
            </a:r>
            <a:endParaRPr lang="en-US" dirty="0"/>
          </a:p>
        </p:txBody>
      </p:sp>
      <p:sp>
        <p:nvSpPr>
          <p:cNvPr id="3" name="Content Placeholder 2"/>
          <p:cNvSpPr>
            <a:spLocks noGrp="1"/>
          </p:cNvSpPr>
          <p:nvPr>
            <p:ph sz="quarter" idx="1"/>
          </p:nvPr>
        </p:nvSpPr>
        <p:spPr/>
        <p:txBody>
          <a:bodyPr/>
          <a:lstStyle/>
          <a:p>
            <a:r>
              <a:rPr lang="en-US" dirty="0" smtClean="0"/>
              <a:t>We are SO excited to begin Home Visits with families! </a:t>
            </a:r>
          </a:p>
          <a:p>
            <a:pPr lvl="1"/>
            <a:r>
              <a:rPr lang="en-US" dirty="0" smtClean="0"/>
              <a:t>What is it? </a:t>
            </a:r>
          </a:p>
          <a:p>
            <a:pPr lvl="2"/>
            <a:r>
              <a:rPr lang="en-US" dirty="0" smtClean="0"/>
              <a:t>An opportunity for us to connect outside of the school day and talk about your child’s hopes and dreams and get to know each other more. Visits can be done at your home, on the playground, or anywhere convenient for your family. </a:t>
            </a:r>
          </a:p>
          <a:p>
            <a:pPr lvl="2"/>
            <a:r>
              <a:rPr lang="en-US" dirty="0" smtClean="0"/>
              <a:t>Sign up sheet on back table! </a:t>
            </a:r>
          </a:p>
          <a:p>
            <a:pPr lvl="2"/>
            <a:r>
              <a:rPr lang="en-US" dirty="0" smtClean="0"/>
              <a:t>I’ll be reaching out in the next few weeks to schedule additional visits</a:t>
            </a:r>
          </a:p>
        </p:txBody>
      </p:sp>
    </p:spTree>
    <p:extLst>
      <p:ext uri="{BB962C8B-B14F-4D97-AF65-F5344CB8AC3E}">
        <p14:creationId xmlns:p14="http://schemas.microsoft.com/office/powerpoint/2010/main" val="1501834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KBDabble" panose="02000603000000000000" pitchFamily="2" charset="0"/>
                <a:ea typeface="KBDabble" panose="02000603000000000000" pitchFamily="2" charset="0"/>
              </a:rPr>
              <a:t>Odds and Ends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hlinkClick r:id="rId2"/>
              </a:rPr>
              <a:t>Classroom Website </a:t>
            </a:r>
            <a:endParaRPr lang="en-US" dirty="0" smtClean="0"/>
          </a:p>
          <a:p>
            <a:pPr marL="274320" lvl="1" indent="0">
              <a:buNone/>
            </a:pPr>
            <a:r>
              <a:rPr lang="en-US" dirty="0" smtClean="0"/>
              <a:t>Class Dojo		</a:t>
            </a:r>
            <a:r>
              <a:rPr lang="en-US" dirty="0"/>
              <a:t>Accelerated Reader </a:t>
            </a:r>
          </a:p>
          <a:p>
            <a:pPr marL="274320" lvl="1" indent="0">
              <a:buNone/>
            </a:pPr>
            <a:r>
              <a:rPr lang="en-US" dirty="0" smtClean="0"/>
              <a:t>Homework 		IXL 			Math Help </a:t>
            </a:r>
          </a:p>
          <a:p>
            <a:pPr marL="274320" lvl="1" indent="0">
              <a:buNone/>
            </a:pPr>
            <a:endParaRPr lang="en-US" dirty="0"/>
          </a:p>
          <a:p>
            <a:r>
              <a:rPr lang="en-US" dirty="0" err="1" smtClean="0"/>
              <a:t>Balarat</a:t>
            </a:r>
            <a:r>
              <a:rPr lang="en-US" dirty="0" smtClean="0"/>
              <a:t>! </a:t>
            </a:r>
          </a:p>
          <a:p>
            <a:pPr lvl="1"/>
            <a:r>
              <a:rPr lang="en-US" dirty="0" smtClean="0"/>
              <a:t>5th grade trip – overnight</a:t>
            </a:r>
          </a:p>
          <a:p>
            <a:pPr lvl="1"/>
            <a:r>
              <a:rPr lang="en-US" dirty="0" smtClean="0"/>
              <a:t>Information will come once we are assigned dates </a:t>
            </a:r>
          </a:p>
          <a:p>
            <a:pPr marL="274320" lvl="1" indent="0">
              <a:buNone/>
            </a:pPr>
            <a:endParaRPr lang="en-US" dirty="0" smtClean="0"/>
          </a:p>
          <a:p>
            <a:r>
              <a:rPr lang="en-US" dirty="0" smtClean="0"/>
              <a:t>Birthdays</a:t>
            </a:r>
            <a:endParaRPr lang="en-US" dirty="0"/>
          </a:p>
          <a:p>
            <a:pPr marL="274320" lvl="1" indent="0">
              <a:buNone/>
            </a:pPr>
            <a:r>
              <a:rPr lang="en-US" dirty="0" smtClean="0"/>
              <a:t>Specials treats can be shared at lunch time in the cafeteria – this is a school wide expectation. </a:t>
            </a:r>
          </a:p>
          <a:p>
            <a:pPr marL="274320" lvl="1" indent="0">
              <a:buNone/>
            </a:pPr>
            <a:endParaRPr lang="en-US" dirty="0" smtClean="0"/>
          </a:p>
          <a:p>
            <a:r>
              <a:rPr lang="en-US" b="1" dirty="0" smtClean="0"/>
              <a:t>Before you leave: </a:t>
            </a:r>
            <a:endParaRPr lang="en-US" dirty="0"/>
          </a:p>
          <a:p>
            <a:pPr lvl="1"/>
            <a:r>
              <a:rPr lang="en-US" b="1" dirty="0" smtClean="0"/>
              <a:t>Hand in necessary </a:t>
            </a:r>
            <a:r>
              <a:rPr lang="en-US" b="1" dirty="0" smtClean="0"/>
              <a:t>paperwork</a:t>
            </a:r>
            <a:endParaRPr lang="en-US" b="1" dirty="0" smtClean="0"/>
          </a:p>
          <a:p>
            <a:pPr lvl="1"/>
            <a:endParaRPr lang="en-US" b="1" dirty="0"/>
          </a:p>
        </p:txBody>
      </p:sp>
    </p:spTree>
    <p:extLst>
      <p:ext uri="{BB962C8B-B14F-4D97-AF65-F5344CB8AC3E}">
        <p14:creationId xmlns:p14="http://schemas.microsoft.com/office/powerpoint/2010/main" val="2381428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5087</TotalTime>
  <Words>386</Words>
  <Application>Microsoft Office PowerPoint</Application>
  <PresentationFormat>On-screen Show (4:3)</PresentationFormat>
  <Paragraphs>83</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Georgia</vt:lpstr>
      <vt:lpstr>KBDabble</vt:lpstr>
      <vt:lpstr>KBPush</vt:lpstr>
      <vt:lpstr>Wingdings</vt:lpstr>
      <vt:lpstr>Wingdings 2</vt:lpstr>
      <vt:lpstr>Civic</vt:lpstr>
      <vt:lpstr>Welcome to 5th grade! </vt:lpstr>
      <vt:lpstr>Let’s get down to business! </vt:lpstr>
      <vt:lpstr>A little bit about Ms. Runyon </vt:lpstr>
      <vt:lpstr>Homework Expectations</vt:lpstr>
      <vt:lpstr>Classroom Volunteers</vt:lpstr>
      <vt:lpstr>Technology </vt:lpstr>
      <vt:lpstr>Personalized Learning</vt:lpstr>
      <vt:lpstr>Home Visits </vt:lpstr>
      <vt:lpstr>Odds and Ends</vt:lpstr>
    </vt:vector>
  </TitlesOfParts>
  <Company>Denver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4th grade!</dc:title>
  <dc:creator>DoTS</dc:creator>
  <cp:lastModifiedBy>Runyon, Ashley</cp:lastModifiedBy>
  <cp:revision>34</cp:revision>
  <dcterms:created xsi:type="dcterms:W3CDTF">2012-09-13T22:35:32Z</dcterms:created>
  <dcterms:modified xsi:type="dcterms:W3CDTF">2017-08-18T13:35:43Z</dcterms:modified>
</cp:coreProperties>
</file>